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73" r:id="rId2"/>
    <p:sldId id="307" r:id="rId3"/>
    <p:sldId id="309" r:id="rId4"/>
    <p:sldId id="257" r:id="rId5"/>
    <p:sldId id="310" r:id="rId6"/>
    <p:sldId id="264" r:id="rId7"/>
    <p:sldId id="261" r:id="rId8"/>
    <p:sldId id="280" r:id="rId9"/>
    <p:sldId id="258" r:id="rId10"/>
    <p:sldId id="269" r:id="rId11"/>
    <p:sldId id="267" r:id="rId12"/>
    <p:sldId id="259" r:id="rId13"/>
    <p:sldId id="272" r:id="rId14"/>
    <p:sldId id="271" r:id="rId15"/>
    <p:sldId id="292" r:id="rId16"/>
    <p:sldId id="295" r:id="rId17"/>
    <p:sldId id="294" r:id="rId18"/>
    <p:sldId id="274" r:id="rId19"/>
    <p:sldId id="297" r:id="rId20"/>
    <p:sldId id="296" r:id="rId21"/>
    <p:sldId id="291" r:id="rId22"/>
    <p:sldId id="299" r:id="rId23"/>
    <p:sldId id="298" r:id="rId24"/>
    <p:sldId id="293" r:id="rId25"/>
    <p:sldId id="287" r:id="rId26"/>
    <p:sldId id="288" r:id="rId27"/>
    <p:sldId id="289" r:id="rId28"/>
    <p:sldId id="290" r:id="rId29"/>
    <p:sldId id="285" r:id="rId30"/>
    <p:sldId id="279" r:id="rId31"/>
    <p:sldId id="283" r:id="rId32"/>
    <p:sldId id="284" r:id="rId33"/>
    <p:sldId id="278" r:id="rId34"/>
    <p:sldId id="275" r:id="rId35"/>
    <p:sldId id="304" r:id="rId36"/>
    <p:sldId id="303" r:id="rId37"/>
    <p:sldId id="312" r:id="rId38"/>
    <p:sldId id="301" r:id="rId39"/>
    <p:sldId id="277" r:id="rId40"/>
    <p:sldId id="302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45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5F9C-6ABB-49B3-8AE0-0CB257AF9415}" type="datetimeFigureOut">
              <a:rPr lang="de-DE" smtClean="0"/>
              <a:pPr/>
              <a:t>08.11.2018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00A1B-B1B1-48A6-9BC3-82642A8F61F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EE5A-8108-4834-958D-EE2EEF77F05F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00A1B-B1B1-48A6-9BC3-82642A8F61F6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FBFB-4563-48F0-9C30-C03E95627D5B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3383-4F06-4CA9-97F0-C936E2925817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0B9B-458C-4CB9-A79A-B636366CD04F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B798A-6AF4-4185-BBAA-568BCB27F68B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C3F9-1ABE-45E4-B44E-CD2FD642740B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9562-278C-43BE-849E-26FCCD75A7FF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FE5A8-EC7D-42E8-B0E4-9E7E1CF55044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0BC4-DEBE-4431-A6B3-DE59FFC0D9B0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E0A2-ABCF-4EF8-B268-77F3CEE0E5D8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82712-1D6C-4480-BC1A-CF19E763D887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D1E6-AF33-40E7-91A6-6A646955730C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D4DB9-8CB7-42F3-98FC-96C755475FFD}" type="datetime1">
              <a:rPr lang="de-DE" smtClean="0"/>
              <a:pPr/>
              <a:t>08.11.2018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DC48A-22C4-45AB-A0A2-FF6D31194B2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20171129_181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42852"/>
            <a:ext cx="3143644" cy="2428892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0" y="142852"/>
            <a:ext cx="5715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Tijana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Mile</a:t>
            </a:r>
            <a:r>
              <a:rPr lang="sr-Latn-RS" sz="3600" b="1" dirty="0" smtClean="0">
                <a:latin typeface="Arial" pitchFamily="34" charset="0"/>
                <a:cs typeface="Arial" pitchFamily="34" charset="0"/>
              </a:rPr>
              <a:t>nković </a:t>
            </a:r>
            <a:r>
              <a:rPr lang="sr-Latn-RS" sz="3600" dirty="0" smtClean="0">
                <a:latin typeface="Arial" pitchFamily="34" charset="0"/>
                <a:cs typeface="Arial" pitchFamily="34" charset="0"/>
              </a:rPr>
              <a:t>(Beč)</a:t>
            </a:r>
            <a:endParaRPr lang="de-DE" sz="3600" dirty="0"/>
          </a:p>
        </p:txBody>
      </p:sp>
      <p:sp>
        <p:nvSpPr>
          <p:cNvPr id="6" name="Rechteck 5"/>
          <p:cNvSpPr/>
          <p:nvPr/>
        </p:nvSpPr>
        <p:spPr>
          <a:xfrm>
            <a:off x="0" y="1071546"/>
            <a:ext cx="5715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1600" dirty="0" smtClean="0">
                <a:latin typeface="Arial" pitchFamily="34" charset="0"/>
                <a:cs typeface="Arial" pitchFamily="34" charset="0"/>
              </a:rPr>
              <a:t>Institut za slavistiku</a:t>
            </a:r>
          </a:p>
          <a:p>
            <a:pPr algn="ctr"/>
            <a:r>
              <a:rPr lang="sr-Latn-RS" sz="1600" dirty="0" smtClean="0">
                <a:latin typeface="Arial" pitchFamily="34" charset="0"/>
                <a:cs typeface="Arial" pitchFamily="34" charset="0"/>
              </a:rPr>
              <a:t>Univeziteta u Beču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0" y="1928802"/>
            <a:ext cx="5715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400" dirty="0" smtClean="0">
                <a:latin typeface="Arial" pitchFamily="34" charset="0"/>
                <a:cs typeface="Arial" pitchFamily="34" charset="0"/>
              </a:rPr>
              <a:t>tijana.milenkoviceva@gmail.com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0" y="2857496"/>
            <a:ext cx="9144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r-Latn-RS" sz="4200" b="1" dirty="0" smtClean="0">
                <a:latin typeface="Arial" pitchFamily="34" charset="0"/>
                <a:cs typeface="Arial" pitchFamily="34" charset="0"/>
              </a:rPr>
              <a:t>Ježurka Ježić svetom luta</a:t>
            </a:r>
          </a:p>
          <a:p>
            <a:pPr algn="ctr">
              <a:buNone/>
            </a:pPr>
            <a:r>
              <a:rPr lang="sr-Latn-RS" sz="4100" b="1" dirty="0" smtClean="0">
                <a:latin typeface="Arial" pitchFamily="34" charset="0"/>
                <a:cs typeface="Arial" pitchFamily="34" charset="0"/>
              </a:rPr>
              <a:t>u deset fantastičnih filmskih minuta</a:t>
            </a:r>
          </a:p>
          <a:p>
            <a:pPr algn="ctr">
              <a:buNone/>
            </a:pPr>
            <a:endParaRPr lang="sr-Latn-RS" sz="4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500063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600" dirty="0" smtClean="0">
                <a:latin typeface="Arial" pitchFamily="34" charset="0"/>
                <a:cs typeface="Arial" pitchFamily="34" charset="0"/>
              </a:rPr>
              <a:t>8. Simpozijum: Ćopić fant</a:t>
            </a:r>
            <a:r>
              <a:rPr lang="sr-Cyrl-RS" sz="26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sr-Latn-RS" sz="2600" dirty="0" smtClean="0">
                <a:latin typeface="Arial" pitchFamily="34" charset="0"/>
                <a:cs typeface="Arial" pitchFamily="34" charset="0"/>
              </a:rPr>
              <a:t>stični </a:t>
            </a:r>
            <a:endParaRPr lang="de-DE" sz="2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4282" y="5715016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Novi Sad, 8–10. novembar 2018.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51.jpeg"/>
          <p:cNvPicPr>
            <a:picLocks noGrp="1" noChangeAspect="1"/>
          </p:cNvPicPr>
          <p:nvPr>
            <p:ph idx="1"/>
          </p:nvPr>
        </p:nvPicPr>
        <p:blipFill>
          <a:blip r:embed="rId2"/>
          <a:srcRect t="3750"/>
          <a:stretch>
            <a:fillRect/>
          </a:stretch>
        </p:blipFill>
        <p:spPr>
          <a:xfrm>
            <a:off x="357158" y="214290"/>
            <a:ext cx="8429684" cy="578647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6072206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Lutke: vuk, divlja svinja, medved     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49.jpeg"/>
          <p:cNvPicPr>
            <a:picLocks noGrp="1" noChangeAspect="1"/>
          </p:cNvPicPr>
          <p:nvPr>
            <p:ph idx="1"/>
          </p:nvPr>
        </p:nvPicPr>
        <p:blipFill>
          <a:blip r:embed="rId2"/>
          <a:srcRect l="13022" r="10031"/>
          <a:stretch>
            <a:fillRect/>
          </a:stretch>
        </p:blipFill>
        <p:spPr>
          <a:xfrm>
            <a:off x="428596" y="500042"/>
            <a:ext cx="5000660" cy="515986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28596" y="5857892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Izrada seta: Marko Meštrović                                              (Izvor: Bonobostudio) 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nhaltsplatzhalter 3" descr="12195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500042"/>
            <a:ext cx="3071834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4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214291"/>
            <a:ext cx="4214841" cy="300039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14282" y="6072206"/>
            <a:ext cx="871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zrada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lutaka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seta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Thomas Johnson, Dina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Karadžić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Kata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Gugić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Eva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Cvijanović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nhaltsplatzhalter 3" descr="121942.jpeg"/>
          <p:cNvPicPr>
            <a:picLocks noChangeAspect="1"/>
          </p:cNvPicPr>
          <p:nvPr/>
        </p:nvPicPr>
        <p:blipFill>
          <a:blip r:embed="rId3"/>
          <a:srcRect t="12195" r="592"/>
          <a:stretch>
            <a:fillRect/>
          </a:stretch>
        </p:blipFill>
        <p:spPr>
          <a:xfrm>
            <a:off x="285720" y="3362665"/>
            <a:ext cx="4214842" cy="2709541"/>
          </a:xfrm>
          <a:prstGeom prst="rect">
            <a:avLst/>
          </a:prstGeom>
        </p:spPr>
      </p:pic>
      <p:pic>
        <p:nvPicPr>
          <p:cNvPr id="9" name="Inhaltsplatzhalter 3" descr="121945.jpeg"/>
          <p:cNvPicPr>
            <a:picLocks noChangeAspect="1"/>
          </p:cNvPicPr>
          <p:nvPr/>
        </p:nvPicPr>
        <p:blipFill>
          <a:blip r:embed="rId4"/>
          <a:srcRect l="4352" b="2703"/>
          <a:stretch>
            <a:fillRect/>
          </a:stretch>
        </p:blipFill>
        <p:spPr>
          <a:xfrm>
            <a:off x="4671219" y="3357562"/>
            <a:ext cx="4258499" cy="2714644"/>
          </a:xfrm>
          <a:prstGeom prst="rect">
            <a:avLst/>
          </a:prstGeom>
        </p:spPr>
      </p:pic>
      <p:pic>
        <p:nvPicPr>
          <p:cNvPr id="10" name="Inhaltsplatzhalter 3" descr="12194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214290"/>
            <a:ext cx="4255346" cy="302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6000768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Postavljanje scene i snimanje         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images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85728"/>
            <a:ext cx="4222258" cy="2786082"/>
          </a:xfrm>
          <a:prstGeom prst="rect">
            <a:avLst/>
          </a:prstGeom>
        </p:spPr>
      </p:pic>
      <p:pic>
        <p:nvPicPr>
          <p:cNvPr id="11" name="Grafik 10" descr="HH_makingof_5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9" y="285728"/>
            <a:ext cx="4143404" cy="2786082"/>
          </a:xfrm>
          <a:prstGeom prst="rect">
            <a:avLst/>
          </a:prstGeom>
        </p:spPr>
      </p:pic>
      <p:pic>
        <p:nvPicPr>
          <p:cNvPr id="12" name="Grafik 11" descr="Jezeva-kuca_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143248"/>
            <a:ext cx="4143404" cy="2786082"/>
          </a:xfrm>
          <a:prstGeom prst="rect">
            <a:avLst/>
          </a:prstGeom>
        </p:spPr>
      </p:pic>
      <p:pic>
        <p:nvPicPr>
          <p:cNvPr id="8" name="Grafik 7" descr="ježurka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43248"/>
            <a:ext cx="4214917" cy="281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53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2772" t="15152" r="20405"/>
          <a:stretch>
            <a:fillRect/>
          </a:stretch>
        </p:blipFill>
        <p:spPr>
          <a:xfrm>
            <a:off x="357158" y="142852"/>
            <a:ext cx="5072098" cy="536023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564357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Snimanje naracije u Sarajevu: Eva Cvijanović, Rade Šerbedžija, Jelena Popović, Vanja Andrijević                              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nhaltsplatzhalter 3" descr="12195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42852"/>
            <a:ext cx="3277984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8" name="Grafik 7" descr="13975487_1649840868667994_5085191495750307533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01090" cy="566739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Ježić luta po šumi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Jezeva_kuca_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473733" cy="564915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Lija piše pismo prijatelju Ježurki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Jezeva_kuca_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418344" cy="562612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Ježić dolazi kod lije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8" name="Inhaltsplatzhalter 7" descr="61317987-jezeva-kucic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67450"/>
            <a:ext cx="8501122" cy="5661880"/>
          </a:xfrm>
        </p:spPr>
      </p:pic>
      <p:sp>
        <p:nvSpPr>
          <p:cNvPr id="9" name="Textfeld 8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Ježić na večeri kod lije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Grafik 5" descr="vlcsnap-2017-07-20-15h44m37s994.png"/>
          <p:cNvPicPr>
            <a:picLocks noChangeAspect="1"/>
          </p:cNvPicPr>
          <p:nvPr/>
        </p:nvPicPr>
        <p:blipFill>
          <a:blip r:embed="rId2"/>
          <a:srcRect l="7813" r="7812"/>
          <a:stretch>
            <a:fillRect/>
          </a:stretch>
        </p:blipFill>
        <p:spPr>
          <a:xfrm>
            <a:off x="357158" y="285728"/>
            <a:ext cx="8281623" cy="557216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Ježić se oprašta sa lijom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57158" y="428604"/>
            <a:ext cx="842968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Sadržaj:</a:t>
            </a:r>
          </a:p>
          <a:p>
            <a:endParaRPr lang="sr-Cyrl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1) Adaptacija teksta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Ćopićeve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„Ježeve kućice‟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2) L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utkarski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film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i tehnika stop-animacije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3) Kako se stvarao animirani film „Ježeva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kuća‟?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	a) nacrt i izrada lutaka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	b) izrada i postavljanje scenografije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	c) snimanje pokreta i naracije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4) Scene iz filma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5) Učešče na festivalima i osvojene nagrade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6) Trejler za film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7) Iza scene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8) Tehnike prevođenja i kriterijumi za dobar prevod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9)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Šta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ima prednost: forma ili sadržaj?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8) Koliko je Ćopić fantastičan danas?</a:t>
            </a: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Izvori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10) Literatura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D132-AAE5-412B-B61B-40CA050174F7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Jezeva_kuca_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557216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57158" y="6072206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Ježić se vraća kući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HH_makingof_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393966" cy="557216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85720" y="6072206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Stanovnici šume se dogovaraju da prate ježa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10" name="Grafik 9" descr="Jezeva_kuca_04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552453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se oseća spokojno u svom domu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Jezeva_kuca_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352161" cy="564360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Ježurka se suprotstavlja neistomišljenicima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Jezeva_kuca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358246" cy="567442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Scena iz filma: Lija zaključuje da je Ježurka bio u pravu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24288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r-Latn-R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b="1" dirty="0" smtClean="0">
                <a:latin typeface="Arial" pitchFamily="34" charset="0"/>
                <a:cs typeface="Arial" pitchFamily="34" charset="0"/>
              </a:rPr>
            </a:br>
            <a:r>
              <a:rPr lang="sr-Latn-R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b="1" dirty="0" smtClean="0">
                <a:latin typeface="Arial" pitchFamily="34" charset="0"/>
                <a:cs typeface="Arial" pitchFamily="34" charset="0"/>
              </a:rPr>
            </a:br>
            <a:r>
              <a:rPr lang="de-DE" sz="1800" b="1" dirty="0" err="1" smtClean="0">
                <a:latin typeface="Arial" pitchFamily="34" charset="0"/>
                <a:cs typeface="Arial" pitchFamily="34" charset="0"/>
              </a:rPr>
              <a:t>Festivali</a:t>
            </a:r>
            <a:r>
              <a:rPr lang="sr-Latn-R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b="1" dirty="0" smtClean="0">
                <a:latin typeface="Arial" pitchFamily="34" charset="0"/>
                <a:cs typeface="Arial" pitchFamily="34" charset="0"/>
              </a:rPr>
            </a:br>
            <a:r>
              <a:rPr lang="sr-Latn-RS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b="1" dirty="0" smtClean="0">
                <a:latin typeface="Arial" pitchFamily="34" charset="0"/>
                <a:cs typeface="Arial" pitchFamily="34" charset="0"/>
              </a:rPr>
            </a:br>
            <a:r>
              <a:rPr lang="de-DE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Berlinale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- Berlin International Film Festival (9/2-19/2/2017)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Holland Animation Film Festival (22/3-26/3/2017)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KIKI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Međunarodni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festival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dječjeg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(24/4-28/4/2017)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Filmska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runda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(26/5-28/5/2017)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Zlin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Film Festival (26/5-3/6/2017)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VAFI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Internacionalni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festival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animiranog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djece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mladih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(30/5-4/6/2017)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Mo&amp;Friese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Childrens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Shortfilmfestival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Hamburg (4/6-11/6/2017)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Animafest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Zagreb -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Svjetski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festival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animiranog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(5/6-10/6/2017)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Kratki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brzinu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Revija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hrvatskih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kratkih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filmova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(6/6-11/6/2017)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Festival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mediteranskog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Split (8/6-17/6/2017)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Annecy International Animation Festival (12/6-17/6/2017)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Dani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hrvatskog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(16/6-21/6/2017)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Palm Springs International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ShortFest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(20/6-26/6/2017)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Fest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Anca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Festival (29/6-2/7/2017)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Tabor Film Festival (6/7-9/7/2017)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Curtas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Vila do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Conde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Film Festival (8/7-16/7/2017)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Insomnia Festival (13/7-17/7/2017)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Giffoni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Experience (14/7-22/7/2017)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321468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Pula Film Festival (15/7-22/7/2017)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Supertoon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Festival (16/7-21/7/2017)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Anima Mundi International Animation Festival (18/7-30/7/2017)</a:t>
            </a: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Motovun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Film Festival /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Buzz@teen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(20/7-23/7/2017)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Guanajuato International Film Festival (21/7-30/7/2017)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Postira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Seaside Film Festival (26/7-30/7/2017)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Kinder Film Fest Kyoto (3/8-5/8/2017)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Sarajevo Film Festival (11/8-18/8/2017)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Anibar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Festival (14/8-20/8/2017)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Ljubljana International Short Film Festival (28/8-2/9/2017)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Animanima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Festival (5/9-9/9/2017)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Fantoche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Film Festival (5/9-10/9/2017)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Kinookus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Food Film Festival (7/9-10/9/2017)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World Festival of Animated Film, Varna (13/9-17/9/2017)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Ottawa International Animation Festival (20/9-24/9/2017)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Linoleum International Festival of Contemporary Animation &amp; Media-art (28/9-1/10/2017)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New York Film Festival (28/9-15/10/2017)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Carrousel international du film de Rimouski (1/10-8/10/2017)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31432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Balkanima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European Animated Film Festival (3/10-7/10/2017)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BFI London Film Festival (4/10-15/10/2017)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Festival du nouveaux cinema Montreal (4/10-15/10/2017)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Stoptrik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Film Festival (5/10-8/10/2017)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Tofuzi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Animated Film Festival (5/10-7/10/2017)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Animatou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Film Festival (6/10-14/10/2017)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St. John's International Women's Film &amp; Video Festival (18/10-22/10/2017)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Valladolid International Film Festival (21/10-28/10/2017)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Banjaluka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Animated Film Festival (23/10-28/10/2017)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Uppsala International Short Film Festival (23/10-29/10/2017)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Chicago International Children's Film Festival (27/10-5/11/2017)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Multivision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Festival, St. Petersburg (28/10-2/11/2017)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Eastern Neighbours Film Festival, Den Haag (1/11-5/11/2017)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New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Chitose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Airport International Animation Festival (2/11-5/11/2017)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Taipei Golden Horse International Film Festival (3/11-24/11/2017)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Etiuda&amp;Anima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Film Festival (21/11-26/11/2017)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PÖFF Shorts, Tallinn (21/11-26/11/2017)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Sommets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du cinema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d'animation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Montreal (22/11-26/11/2017)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Anilogue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Animation Festival (29/11-3/12/2017)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Ajyal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Youth Film Festival, Doha (29/11-4/12/2017)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London International Animation Festival (1/12-10/12/2017) </a:t>
            </a: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Olympia International Film Festival (2/12-9/12/2017)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Animateka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Animated Film Festival (4/12-10/12/2017)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Piccolo Festival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dell’Animazione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(11/12-29/12/2017)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Winter Apricots International Film Festival,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Prilep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(15/12-16/12/2017)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Shortz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video and film festival, Novi Sad (21/12-22/12/2017)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Flickerfest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International Short Film Festival (12/1-21/1/2018)</a:t>
            </a: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 Sundance Film Festival (18/1-28/1/2018)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Göteborg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Film Festival (26/1-5/2/2017)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Clermont-Ferrand International Short Film Festival (2/2-10/2/2018)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Victoria Film Festival (2/2-11/2/2018)</a:t>
            </a:r>
            <a:r>
              <a:rPr lang="en-GB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800" b="1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ANIMA - Brussels Animation Festival (9/2-18/2/2018)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Portland International Film Festival (15/2-1/3/2018)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Rendez-vous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Québec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Cinéma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, Montreal (21/2-3/3/2018)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FIFEM Festival International du film pour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enfants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, Montreal (3/3-11/3/2018)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Tricky Women International Animation Film Festival (7/3-11/3/2018)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r>
              <a:rPr lang="sr-Latn-R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r-Latn-RS" sz="1800" dirty="0" smtClean="0">
                <a:latin typeface="Arial" pitchFamily="34" charset="0"/>
                <a:cs typeface="Arial" pitchFamily="34" charset="0"/>
              </a:rPr>
            </a:br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285749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Monstra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- Lisbon Animated Film Festival (8/3-18/3/2018)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Festival Regard - Saguenay International Short Film Festival (14/3-18/3/2018)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Vilnius International Film Festival (15/3-29/3/2018)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GLAS Animation Festival (22/3-25/3/2018)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Aspen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ShortsFest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, USA (3/4-8/4/2018)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 Bosnian-Herzegovinian Film Festival, New York (11/4-14/4/2018)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Flatpack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Film Festival (13/4-22/4/2018)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Filmfest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Dresden (17/4-22/4/2018)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Prokuplje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Film Festival (16/5-20/5/2018)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Yorkton Film Festival (24/5-27/5/2018)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REDCAT International Children's Film Festival (26/5-10/6/2018)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Countryside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Animafest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Cyprus (19/7-21/7/2018) 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Novi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val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festival (7/9-8/9/2018)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Animator Fest – European Youth Festival of Animated Film (12/9-16/9/2018)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Festival Stop Motion Montreal (14/9-16/9/2018)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Biennial of Animation Bratislava (8/10-12/10/2018)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Primanima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World Festival of First Animations (24/10-27/10/2018)</a:t>
            </a:r>
            <a:br>
              <a:rPr lang="en-GB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Porto/Post/Doc: Film &amp; Media Festival (24/11-2/12/2018)</a:t>
            </a:r>
            <a:r>
              <a:rPr lang="de-DE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800" dirty="0" smtClean="0"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de-DE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800" dirty="0" smtClean="0">
                <a:latin typeface="Arial" pitchFamily="34" charset="0"/>
                <a:cs typeface="Arial" pitchFamily="34" charset="0"/>
              </a:rPr>
            </a:br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71472" y="714356"/>
            <a:ext cx="8001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Adaptacija teksta „Ježeva kućica‟:</a:t>
            </a:r>
          </a:p>
          <a:p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1) slikovnica</a:t>
            </a:r>
          </a:p>
          <a:p>
            <a:pPr marL="457200" indent="-4572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2) bojanka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sr-Latn-RS" sz="2400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audio-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priča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) audio-pesma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5)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utkarska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redstava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6) igrana predstava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7) m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juzikl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8) o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pera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9) 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nimirani crtani film </a:t>
            </a:r>
          </a:p>
          <a:p>
            <a:r>
              <a:rPr lang="sr-Latn-RS" sz="2400" dirty="0" smtClean="0">
                <a:latin typeface="Arial" pitchFamily="34" charset="0"/>
                <a:cs typeface="Arial" pitchFamily="34" charset="0"/>
              </a:rPr>
              <a:t>10)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nimirani lutkarski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film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208678_550x8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310" y="142852"/>
            <a:ext cx="4309566" cy="592935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8" name="Grafik 7" descr="61328973-jelena-popovic-eva-cvijanovic-vanja-andrijevic.jpg"/>
          <p:cNvPicPr>
            <a:picLocks noChangeAspect="1"/>
          </p:cNvPicPr>
          <p:nvPr/>
        </p:nvPicPr>
        <p:blipFill>
          <a:blip r:embed="rId3"/>
          <a:srcRect r="15596"/>
          <a:stretch>
            <a:fillRect/>
          </a:stretch>
        </p:blipFill>
        <p:spPr>
          <a:xfrm>
            <a:off x="5000628" y="3214686"/>
            <a:ext cx="3786214" cy="2833698"/>
          </a:xfrm>
          <a:prstGeom prst="rect">
            <a:avLst/>
          </a:prstGeom>
        </p:spPr>
      </p:pic>
      <p:pic>
        <p:nvPicPr>
          <p:cNvPr id="9" name="Grafik 8" descr="hedgehogs-home-berlinale2.jpg"/>
          <p:cNvPicPr>
            <a:picLocks noChangeAspect="1"/>
          </p:cNvPicPr>
          <p:nvPr/>
        </p:nvPicPr>
        <p:blipFill>
          <a:blip r:embed="rId4"/>
          <a:srcRect r="1602"/>
          <a:stretch>
            <a:fillRect/>
          </a:stretch>
        </p:blipFill>
        <p:spPr>
          <a:xfrm>
            <a:off x="5000628" y="142852"/>
            <a:ext cx="3786214" cy="291467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57158" y="607220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Plakat za film i nagrada na Berlinalu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28596" y="428604"/>
            <a:ext cx="82868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Nagrade</a:t>
            </a:r>
            <a:endParaRPr lang="sr-Latn-RS" b="1" dirty="0" smtClean="0"/>
          </a:p>
          <a:p>
            <a:endParaRPr lang="vi-VN" b="1" dirty="0" smtClean="0"/>
          </a:p>
          <a:p>
            <a:r>
              <a:rPr lang="vi-VN" dirty="0" smtClean="0"/>
              <a:t>Posebno priznanje, Berlinale 2017</a:t>
            </a:r>
          </a:p>
          <a:p>
            <a:r>
              <a:rPr lang="vi-VN" dirty="0" smtClean="0"/>
              <a:t>Nagrada za najbolji film, KIKI Međunarodni festival dječjeg filma 2017</a:t>
            </a:r>
          </a:p>
          <a:p>
            <a:r>
              <a:rPr lang="vi-VN" dirty="0" smtClean="0"/>
              <a:t>Prva nagrada u MIDI SENIOR kategoriji, VAFI Internacionalni festival animiranog filma djece i mladih 2017</a:t>
            </a:r>
          </a:p>
          <a:p>
            <a:r>
              <a:rPr lang="vi-VN" dirty="0" smtClean="0"/>
              <a:t>Nagrada publike, Animafest Zagreb 2017</a:t>
            </a:r>
          </a:p>
          <a:p>
            <a:r>
              <a:rPr lang="vi-VN" dirty="0" smtClean="0"/>
              <a:t>Posebno priznanje žirija, Animafest Zagreb 2017</a:t>
            </a:r>
          </a:p>
          <a:p>
            <a:r>
              <a:rPr lang="vi-VN" dirty="0" smtClean="0"/>
              <a:t>Nagrada za najbolju animaciju, Revija Kratki na brzinu 2017</a:t>
            </a:r>
          </a:p>
          <a:p>
            <a:r>
              <a:rPr lang="vi-VN" dirty="0" smtClean="0"/>
              <a:t>Nagrada publike, Festival mediteranskog filma Split 2017</a:t>
            </a:r>
          </a:p>
          <a:p>
            <a:r>
              <a:rPr lang="vi-VN" dirty="0" smtClean="0"/>
              <a:t>Posebno priznanje, Festival mediteranskog filma Split 2017</a:t>
            </a:r>
          </a:p>
          <a:p>
            <a:r>
              <a:rPr lang="vi-VN" dirty="0" smtClean="0"/>
              <a:t>Nagrada za najbolji film u programu za mlade Young Audiences, Annecy International Animation Festival 2017</a:t>
            </a:r>
          </a:p>
          <a:p>
            <a:r>
              <a:rPr lang="vi-VN" dirty="0" smtClean="0"/>
              <a:t>Nagrada Oktavijan za najbolji animirani film, Dani hrvatskog filma 2017</a:t>
            </a:r>
          </a:p>
          <a:p>
            <a:r>
              <a:rPr lang="vi-VN" dirty="0" smtClean="0"/>
              <a:t>Nagrada za najbolju glazbu, Dani hrvatskog filma 2017</a:t>
            </a:r>
          </a:p>
          <a:p>
            <a:r>
              <a:rPr lang="vi-VN" dirty="0" smtClean="0"/>
              <a:t>Nagrada publike, Dani hrvatskog filma 2017</a:t>
            </a:r>
          </a:p>
          <a:p>
            <a:r>
              <a:rPr lang="vi-VN" dirty="0" smtClean="0"/>
              <a:t>Grand Prix u kategoriji kratkog animiranog filma, Supertoon 2017</a:t>
            </a:r>
            <a:endParaRPr lang="sr-Latn-RS" dirty="0" smtClean="0"/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Grand Prix u kategoriji kratkog animiranog filma, Kinder Film Fest Kyoto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Posebno priznanje, Guanajuato International Film Festival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publike, Animanima - Međunarodni festival animacije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Počasno priznanje, Ottawa International Animation Festival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57158" y="500042"/>
            <a:ext cx="87868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Najbolji film jugoistočne Europe, Balkanima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Najbolji film za djecu, Balkanima 201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7</a:t>
            </a:r>
            <a:endParaRPr lang="sr-Latn-RS" dirty="0" smtClean="0"/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za najbolji film u programu P'tits loups, Festival du nouveaux cinema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publike, Međunarodni festival animiranog filma Banjaluka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Posebna nagrada žirija, New Chitose Airport International Animation Festival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dječjeg žirija, New Chitose Airport International Animation Festival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Srebrna Hudodrakija, Etiuda&amp;Anima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dječjeg žirija, Animateka 2017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za najbolji zvuk, Winter Apricots International Film Festival 2017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kritike za najbolji kratki film, Anima Brussels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Téléfilm Canada, Rendez-vous Québec Cinéma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dječjeg žirija za najbolji kratki film, FIFEM Festival International du film pour enfants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Posebno priznanje, Monstra - Lisbon Animated Film Festival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publike, Monstra - Lisbon Animated Film Festival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Najbolji film za djecu, GLAS Animation Festival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publike, Flatpack Film Festival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Grand Prix, Animator Fest – European Youth Festival of Animated Film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Nagrada Europskog saveza za djecu ECFA 2018</a:t>
            </a:r>
          </a:p>
          <a:p>
            <a:r>
              <a:rPr lang="vi-VN" dirty="0" smtClean="0">
                <a:latin typeface="Arial" pitchFamily="34" charset="0"/>
                <a:cs typeface="Arial" pitchFamily="34" charset="0"/>
              </a:rPr>
              <a:t>Posebno priznanje dječjeg žirija, Primanima World Festival of First Animations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7158" y="214290"/>
            <a:ext cx="83582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b="1" dirty="0" err="1" smtClean="0">
                <a:latin typeface="Arial" pitchFamily="34" charset="0"/>
                <a:cs typeface="Arial" pitchFamily="34" charset="0"/>
              </a:rPr>
              <a:t>Hedgehog’s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Home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Je</a:t>
            </a:r>
            <a:r>
              <a:rPr lang="sr-Latn-RS" b="1" dirty="0" smtClean="0">
                <a:latin typeface="Arial" pitchFamily="34" charset="0"/>
                <a:cs typeface="Arial" pitchFamily="34" charset="0"/>
              </a:rPr>
              <a:t>ž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eva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ku</a:t>
            </a:r>
            <a:r>
              <a:rPr lang="sr-Latn-RS" b="1" dirty="0" smtClean="0">
                <a:latin typeface="Arial" pitchFamily="34" charset="0"/>
                <a:cs typeface="Arial" pitchFamily="34" charset="0"/>
              </a:rPr>
              <a:t>ć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a</a:t>
            </a:r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TEASER #1</a:t>
            </a: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https://vimeo.com/146548020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TEASER #2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https://vimeo.com/149624026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Teaser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for a short film directed by Eva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Cvijanović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Based on a short story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Branko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Produced by National Film Board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Bonobostudio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Music by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Darko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Rundek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 the unspoiled, lush and lively forest world, a hedgehog proves to three hoodlums – an angry wolf, a gluttonous bear and a muddy boar – as well as to the cunning fox, that there truly is no place like home.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7158" y="642918"/>
            <a:ext cx="857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kuća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Hedgehog’s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Home – CLIP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(Početak </a:t>
            </a:r>
            <a:r>
              <a:rPr lang="sr-Cyrl-RS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Ježeve kućice</a:t>
            </a:r>
            <a:r>
              <a:rPr lang="sr-Cyrl-RS" dirty="0" smtClean="0">
                <a:latin typeface="Arial" pitchFamily="34" charset="0"/>
                <a:cs typeface="Arial" pitchFamily="34" charset="0"/>
              </a:rPr>
              <a:t>‟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https://vimeo.com/199299350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kuća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Hedgehog’s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Home – TRAILER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(Početak i kraj</a:t>
            </a:r>
            <a:r>
              <a:rPr lang="sr-Cyrl-RS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Ježeve kućice</a:t>
            </a:r>
            <a:r>
              <a:rPr lang="sr-Cyrl-RS" dirty="0" smtClean="0">
                <a:latin typeface="Arial" pitchFamily="34" charset="0"/>
                <a:cs typeface="Arial" pitchFamily="34" charset="0"/>
              </a:rPr>
              <a:t>‟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https://vimeo.com/ondemand/jezevakuca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https://vimeo.com/ondemand/hedgehogshome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https://vimeo.com/200693109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kuća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/ Hedgehog’s Home - MAKING OF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(Kako je film nastajao)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https://vimeo.com/203204544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https://vimeo.com/ondemand/hedgehogshome/268621611?autoplay=1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5720" y="285728"/>
            <a:ext cx="85011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ehnike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prevođenja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        a) generalizacija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kućica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home </a:t>
            </a:r>
            <a:endParaRPr lang="sr-Latn-RS" i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        b) izostavljanje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lisica Mica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fox</a:t>
            </a:r>
            <a:endParaRPr lang="sr-Latn-RS" i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        c) kreiranje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Ježurka Ježić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Hegdehog Hedge</a:t>
            </a:r>
            <a:endParaRPr lang="sr-Latn-RS" i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        d)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dodavanje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jednoga dana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one sunny day</a:t>
            </a:r>
            <a:endParaRPr lang="sr-Latn-RS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Dobar prevod: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1) mora imati smisla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2)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njegov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duh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stil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moraju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odgovarati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originalu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3)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njegov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izraz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mora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biti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lak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priroda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n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4) treba da izazove reakciju publike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5) treba da bude prilagođen uzrastu</a:t>
            </a: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			6) mora se prilagoditi kulturološkom kontekstu</a:t>
            </a:r>
          </a:p>
          <a:p>
            <a:pPr algn="ctr"/>
            <a:r>
              <a:rPr lang="sr-Latn-RS" dirty="0" smtClean="0">
                <a:latin typeface="Arial" pitchFamily="34" charset="0"/>
                <a:cs typeface="Arial" pitchFamily="34" charset="0"/>
              </a:rPr>
              <a:t>                              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36</a:t>
            </a:fld>
            <a:endParaRPr lang="de-DE"/>
          </a:p>
        </p:txBody>
      </p:sp>
      <p:pic>
        <p:nvPicPr>
          <p:cNvPr id="5" name="Inhaltsplatzhalter 8" descr="Branko Ana 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000" b="-19082"/>
          <a:stretch>
            <a:fillRect/>
          </a:stretch>
        </p:blipFill>
        <p:spPr>
          <a:xfrm>
            <a:off x="214281" y="0"/>
            <a:ext cx="8450239" cy="513960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softEdge rad="127000"/>
          </a:effectLst>
        </p:spPr>
      </p:pic>
      <p:sp>
        <p:nvSpPr>
          <p:cNvPr id="7" name="Textfeld 6"/>
          <p:cNvSpPr txBox="1"/>
          <p:nvPr/>
        </p:nvSpPr>
        <p:spPr>
          <a:xfrm>
            <a:off x="3714744" y="4500570"/>
            <a:ext cx="5429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latin typeface="Arial" pitchFamily="34" charset="0"/>
                <a:cs typeface="Arial" pitchFamily="34" charset="0"/>
              </a:rPr>
              <a:t>One sunny day, so the story is told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err="1" smtClean="0">
                <a:latin typeface="Arial" pitchFamily="34" charset="0"/>
                <a:cs typeface="Arial" pitchFamily="34" charset="0"/>
              </a:rPr>
              <a:t>Hedgemond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was given a letter so bold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smtClean="0">
                <a:latin typeface="Arial" pitchFamily="34" charset="0"/>
                <a:cs typeface="Arial" pitchFamily="34" charset="0"/>
              </a:rPr>
              <a:t>Sweet words were delivered straight from the sack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smtClean="0">
                <a:latin typeface="Arial" pitchFamily="34" charset="0"/>
                <a:cs typeface="Arial" pitchFamily="34" charset="0"/>
              </a:rPr>
              <a:t>Of postman rabbit, in uniform black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smtClean="0">
                <a:latin typeface="Arial" pitchFamily="34" charset="0"/>
                <a:cs typeface="Arial" pitchFamily="34" charset="0"/>
              </a:rPr>
              <a:t>The address was short, the letters so neat</a:t>
            </a:r>
            <a:r>
              <a:rPr lang="sr-Cyrl-RS" i="1" dirty="0" smtClean="0">
                <a:latin typeface="Arial" pitchFamily="34" charset="0"/>
                <a:cs typeface="Arial" pitchFamily="34" charset="0"/>
              </a:rPr>
              <a:t>: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smtClean="0">
                <a:latin typeface="Arial" pitchFamily="34" charset="0"/>
                <a:cs typeface="Arial" pitchFamily="34" charset="0"/>
              </a:rPr>
              <a:t>„For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Hedgemond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hunter at 3, Meadow street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‟</a:t>
            </a:r>
            <a:r>
              <a:rPr lang="sr-Cyrl-RS" i="1" dirty="0" smtClean="0">
                <a:latin typeface="Arial" pitchFamily="34" charset="0"/>
                <a:cs typeface="Arial" pitchFamily="34" charset="0"/>
              </a:rPr>
              <a:t>.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4282" y="4214818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sr-Cyrl-RS" i="1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err="1" smtClean="0">
                <a:latin typeface="Arial" pitchFamily="34" charset="0"/>
                <a:cs typeface="Arial" pitchFamily="34" charset="0"/>
              </a:rPr>
              <a:t>Jednoga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dana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vi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djel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nismo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err="1" smtClean="0">
                <a:latin typeface="Arial" pitchFamily="34" charset="0"/>
                <a:cs typeface="Arial" pitchFamily="34" charset="0"/>
              </a:rPr>
              <a:t>Ježić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je,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kažu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dobio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pismo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,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err="1" smtClean="0">
                <a:latin typeface="Arial" pitchFamily="34" charset="0"/>
                <a:cs typeface="Arial" pitchFamily="34" charset="0"/>
              </a:rPr>
              <a:t>Medeno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pismo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pričao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meca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,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en-GB" i="1" dirty="0" err="1" smtClean="0">
                <a:latin typeface="Arial" pitchFamily="34" charset="0"/>
                <a:cs typeface="Arial" pitchFamily="34" charset="0"/>
              </a:rPr>
              <a:t>Stiglo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u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torbi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poštara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err="1" smtClean="0">
                <a:latin typeface="Arial" pitchFamily="34" charset="0"/>
                <a:cs typeface="Arial" pitchFamily="34" charset="0"/>
              </a:rPr>
              <a:t>zeca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de-DE" i="1" dirty="0" err="1" smtClean="0">
                <a:latin typeface="Arial" pitchFamily="34" charset="0"/>
                <a:cs typeface="Arial" pitchFamily="34" charset="0"/>
              </a:rPr>
              <a:t>Adresa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kratka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slova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ko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jaja: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sr-Cyrl-RS" i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Za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druga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Ježa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na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kraju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gaja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‟.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jezurka-jezic.jpg"/>
          <p:cNvPicPr>
            <a:picLocks noChangeAspect="1"/>
          </p:cNvPicPr>
          <p:nvPr/>
        </p:nvPicPr>
        <p:blipFill>
          <a:blip r:embed="rId3" cstate="print"/>
          <a:srcRect l="21512" t="-6609" r="8239" b="-3807"/>
          <a:stretch>
            <a:fillRect/>
          </a:stretch>
        </p:blipFill>
        <p:spPr>
          <a:xfrm>
            <a:off x="6072198" y="3071810"/>
            <a:ext cx="2081556" cy="1285884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HH_makingof_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214842" cy="278608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7" name="Grafik 6" descr="NfFk9lMaHR0cDovL29jZG4uZXUvaW1hZ2VzL3B1bHNjbXMvWlRjN01EQV8vMzhmMjU5MmVhMmMwYTI4YzdiZWFhODhhZTQ4ZTk5MDMuanBlZ5GTAs0CQgCBoT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3214686"/>
            <a:ext cx="4143404" cy="2786082"/>
          </a:xfrm>
          <a:prstGeom prst="rect">
            <a:avLst/>
          </a:prstGeom>
        </p:spPr>
      </p:pic>
      <p:pic>
        <p:nvPicPr>
          <p:cNvPr id="8" name="Grafik 7" descr="Jezeva_kucica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214686"/>
            <a:ext cx="4214842" cy="2762248"/>
          </a:xfrm>
          <a:prstGeom prst="rect">
            <a:avLst/>
          </a:prstGeom>
        </p:spPr>
      </p:pic>
      <p:pic>
        <p:nvPicPr>
          <p:cNvPr id="9" name="Grafik 8" descr="Eva-800x445.png"/>
          <p:cNvPicPr>
            <a:picLocks noChangeAspect="1"/>
          </p:cNvPicPr>
          <p:nvPr/>
        </p:nvPicPr>
        <p:blipFill>
          <a:blip r:embed="rId5"/>
          <a:srcRect l="17142"/>
          <a:stretch>
            <a:fillRect/>
          </a:stretch>
        </p:blipFill>
        <p:spPr>
          <a:xfrm>
            <a:off x="4500562" y="357166"/>
            <a:ext cx="4143404" cy="278161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2844" y="6072206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Eva Cvijanović: Nagrade su dokaz da se svaki trud isplati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7158" y="428604"/>
            <a:ext cx="8786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b="1" dirty="0" smtClean="0">
                <a:latin typeface="Arial" pitchFamily="34" charset="0"/>
                <a:cs typeface="Arial" pitchFamily="34" charset="0"/>
              </a:rPr>
              <a:t>Izvori</a:t>
            </a:r>
          </a:p>
          <a:p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Bnbstudio–www.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http://bonobostudio.hr/hr/film/in_production/hedgehog_s_home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(2009)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Branko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kućica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Zagreb: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Naša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djeca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(2011)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Branko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Hedgehog’s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Home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prev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 S. D. Curtis)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London: ISTORS Books. </a:t>
            </a: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(20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Branko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kućica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Banjaluka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 Beograd – Tuzla: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Biblioteka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Mali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princ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Nbf.eng–www.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http://www.nfb.ca/film/hedgehogs_home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Nbf.hr–www.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http://www.nfb.ca/film/jezeva-kuca-hedgehogs-home/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Rastko–www.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https://www.rastko.rs/rastko-bl/umetnost/knjizevnost/bcopic/bcopic-jezurka_l.html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sr-Latn-RS" dirty="0" smtClean="0">
                <a:latin typeface="Arial" pitchFamily="34" charset="0"/>
                <a:cs typeface="Arial" pitchFamily="34" charset="0"/>
              </a:rPr>
              <a:t>Vimeo.eng–www.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https://vimeo.com/ondemand/hedgehogshome 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Vimeo.hr–www. In: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https://vimeo.com/ondemand/jezevakuca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7158" y="642918"/>
            <a:ext cx="857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Literatura</a:t>
            </a:r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Baker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(2006):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Baker, Mona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cou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sebook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on translation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In: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Other Words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New York: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Routledge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Curtis (2011):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Curtis, Susan D.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Translating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Hedgehog’s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Home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‟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Branko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Copic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Ivir (1984)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Ivir, Vladimir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i="1" dirty="0" smtClean="0">
                <a:latin typeface="Arial" pitchFamily="34" charset="0"/>
                <a:cs typeface="Arial" pitchFamily="34" charset="0"/>
              </a:rPr>
              <a:t>Teorija i tehnika prevođenja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, Novi Sad: Zavod za izdavanje udžbenika u Novom Sadu.</a:t>
            </a: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Jakšić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(2012)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Jakšić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Mirta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Translating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Children’s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Literature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: Case Study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Ježeva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kućica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‟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Branko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Ćopić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Osijek: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Sveučilište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J. J.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Strossmayera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.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Nida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(2000)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Nida,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Eugene Albert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Principles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Correspondence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In: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Ed.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Lawrence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Venuti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The Translation Studies Reader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R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London: Routledge.</a:t>
            </a: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Oittinen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(2000)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Oittinen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Riitta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Translating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Children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New York: Garland Publishing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Raffel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(2010)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Raffel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Burton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Art of Translating Poetry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Pensylvania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State University: Penn State Press.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Wierzbicka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(1985)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Wierzbicka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Anna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Different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Cultures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Different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Languages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Different Speech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Acts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Polish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vs. English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In: 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Journal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i="1" dirty="0" err="1" smtClean="0">
                <a:latin typeface="Arial" pitchFamily="34" charset="0"/>
                <a:cs typeface="Arial" pitchFamily="34" charset="0"/>
              </a:rPr>
              <a:t>Pragmatics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, 9, 145–178.</a:t>
            </a:r>
          </a:p>
          <a:p>
            <a:endParaRPr lang="de-DE" dirty="0" smtClean="0"/>
          </a:p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85720" y="357166"/>
            <a:ext cx="8572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Scenari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</a:rPr>
              <a:t>i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režija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Eva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Cvijanović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Prema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kratkoj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priči</a:t>
            </a:r>
            <a:r>
              <a:rPr lang="de-DE" dirty="0">
                <a:latin typeface="Arial" pitchFamily="34" charset="0"/>
                <a:cs typeface="Arial" pitchFamily="34" charset="0"/>
              </a:rPr>
              <a:t>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Branka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Ćopića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Naratori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Rade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Šerbedžija</a:t>
            </a:r>
            <a:r>
              <a:rPr lang="de-DE" dirty="0">
                <a:latin typeface="Arial" pitchFamily="34" charset="0"/>
                <a:cs typeface="Arial" pitchFamily="34" charset="0"/>
              </a:rPr>
              <a:t> (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hrvatska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verzija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Kenneth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Welsh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engleska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verzija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),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France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Castel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francuska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verzija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sr-Latn-RS" dirty="0" smtClean="0">
                <a:latin typeface="Arial" pitchFamily="34" charset="0"/>
                <a:cs typeface="Arial" pitchFamily="34" charset="0"/>
              </a:rPr>
              <a:t>Muzika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>
                <a:latin typeface="Arial" pitchFamily="34" charset="0"/>
                <a:cs typeface="Arial" pitchFamily="34" charset="0"/>
              </a:rPr>
              <a:t>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Darko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Rundek</a:t>
            </a:r>
            <a:r>
              <a:rPr lang="de-DE" b="1" dirty="0">
                <a:latin typeface="Arial" pitchFamily="34" charset="0"/>
                <a:cs typeface="Arial" pitchFamily="34" charset="0"/>
              </a:rPr>
              <a:t/>
            </a:r>
            <a:br>
              <a:rPr lang="de-DE" b="1" dirty="0">
                <a:latin typeface="Arial" pitchFamily="34" charset="0"/>
                <a:cs typeface="Arial" pitchFamily="34" charset="0"/>
              </a:rPr>
            </a:br>
            <a:r>
              <a:rPr lang="de-DE" dirty="0">
                <a:latin typeface="Arial" pitchFamily="34" charset="0"/>
                <a:cs typeface="Arial" pitchFamily="34" charset="0"/>
              </a:rPr>
              <a:t>Direktor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fotografije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Ivan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Slipčević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Animatori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Ivana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Bošnjak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Thomas Johnson</a:t>
            </a:r>
            <a:br>
              <a:rPr lang="de-DE" b="1" dirty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Model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ova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nje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lutaka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Eva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Cvijanović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Ivana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Bošnjak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Thomas Johnson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Model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ova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nje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scenografije</a:t>
            </a:r>
            <a:r>
              <a:rPr lang="de-DE" dirty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rekvizita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Ivana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Bošnjak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Thomas Johnson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endParaRPr lang="sr-Latn-RS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Kata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Gugić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, Dina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Karadžić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, Marko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Meštrović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 smtClean="0">
                <a:latin typeface="Arial" pitchFamily="34" charset="0"/>
                <a:cs typeface="Arial" pitchFamily="34" charset="0"/>
              </a:rPr>
              <a:t>Savetnik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za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izradu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lutaka</a:t>
            </a:r>
            <a:r>
              <a:rPr lang="de-DE" dirty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animaciju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Tim Allen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Organizator</a:t>
            </a:r>
            <a:r>
              <a:rPr lang="de-DE" dirty="0">
                <a:latin typeface="Arial" pitchFamily="34" charset="0"/>
                <a:cs typeface="Arial" pitchFamily="34" charset="0"/>
              </a:rPr>
              <a:t> i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asistent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režiserk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Miroslav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Šimeg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Optički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efekti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Elise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Simard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Postprodukcija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Mario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Kalogjera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Montaža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Eva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Cvijanović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Iva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Kraljević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Dizajn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zvuka</a:t>
            </a:r>
            <a:r>
              <a:rPr lang="de-DE" dirty="0">
                <a:latin typeface="Arial" pitchFamily="34" charset="0"/>
                <a:cs typeface="Arial" pitchFamily="34" charset="0"/>
              </a:rPr>
              <a:t>: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 Olivier Calvert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Tehnički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direktor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Eloi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Champagne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 smtClean="0">
                <a:latin typeface="Arial" pitchFamily="34" charset="0"/>
                <a:cs typeface="Arial" pitchFamily="34" charset="0"/>
              </a:rPr>
              <a:t>Prevod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Vanda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Mikšić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Evaine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Le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Calvé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Ivičević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 </a:t>
            </a:r>
            <a:r>
              <a:rPr lang="de-DE" dirty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francuski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Amela Marin 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engleski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err="1" smtClean="0">
                <a:latin typeface="Arial" pitchFamily="34" charset="0"/>
                <a:cs typeface="Arial" pitchFamily="34" charset="0"/>
              </a:rPr>
              <a:t>Producent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kinje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dirty="0">
                <a:latin typeface="Arial" pitchFamily="34" charset="0"/>
                <a:cs typeface="Arial" pitchFamily="34" charset="0"/>
              </a:rPr>
              <a:t>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Jelena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Popović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</a:rPr>
              <a:t>(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NFB</a:t>
            </a:r>
            <a:r>
              <a:rPr lang="de-DE" dirty="0">
                <a:latin typeface="Arial" pitchFamily="34" charset="0"/>
                <a:cs typeface="Arial" pitchFamily="34" charset="0"/>
              </a:rPr>
              <a:t>),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 Vanja 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Andrijević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</a:rPr>
              <a:t>(</a:t>
            </a:r>
            <a:r>
              <a:rPr lang="de-DE" b="1" dirty="0" err="1">
                <a:latin typeface="Arial" pitchFamily="34" charset="0"/>
                <a:cs typeface="Arial" pitchFamily="34" charset="0"/>
              </a:rPr>
              <a:t>Bonobostudio</a:t>
            </a:r>
            <a:r>
              <a:rPr lang="de-DE" dirty="0">
                <a:latin typeface="Arial" pitchFamily="34" charset="0"/>
                <a:cs typeface="Arial" pitchFamily="34" charset="0"/>
              </a:rPr>
              <a:t>)</a:t>
            </a:r>
            <a:r>
              <a:rPr lang="de-DE" b="1" dirty="0">
                <a:latin typeface="Arial" pitchFamily="34" charset="0"/>
                <a:cs typeface="Arial" pitchFamily="34" charset="0"/>
              </a:rPr>
              <a:t/>
            </a:r>
            <a:br>
              <a:rPr lang="de-DE" b="1" dirty="0">
                <a:latin typeface="Arial" pitchFamily="34" charset="0"/>
                <a:cs typeface="Arial" pitchFamily="34" charset="0"/>
              </a:rPr>
            </a:br>
            <a:r>
              <a:rPr lang="de-DE" dirty="0" err="1">
                <a:latin typeface="Arial" pitchFamily="34" charset="0"/>
                <a:cs typeface="Arial" pitchFamily="34" charset="0"/>
              </a:rPr>
              <a:t>Izvršni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producent</a:t>
            </a:r>
            <a:r>
              <a:rPr lang="de-DE" dirty="0">
                <a:latin typeface="Arial" pitchFamily="34" charset="0"/>
                <a:cs typeface="Arial" pitchFamily="34" charset="0"/>
              </a:rPr>
              <a:t>: 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Michael Fukushima</a:t>
            </a:r>
            <a:r>
              <a:rPr lang="de-DE" dirty="0">
                <a:latin typeface="Arial" pitchFamily="34" charset="0"/>
                <a:cs typeface="Arial" pitchFamily="34" charset="0"/>
              </a:rPr>
              <a:t>,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 NFB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72" y="2357430"/>
            <a:ext cx="8229600" cy="1143000"/>
          </a:xfrm>
        </p:spPr>
        <p:txBody>
          <a:bodyPr/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Hvala na pažnji!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D132-AAE5-412B-B61B-40CA050174F7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71472" y="1428736"/>
            <a:ext cx="7929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sr-Latn-RS" sz="2400" b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utkarski film</a:t>
            </a:r>
            <a:r>
              <a:rPr lang="sr-Latn-R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je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vrsta animiranog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filma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u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kojem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se istim postupkom animacije pokreću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lutk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e. Takozvana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adar-po-kadar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ili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„stop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animacija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“ jedna je od prvih animatorskih tehnika koja se koristila za izradu specijalnih efekata u filmovima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Stop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animacija omogućuje stvaranje privida kretanja stvari koje su inače nepokretne i to tako što se pomoću kamere koja može snimati kadar po kadar snima željena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scena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a zatim se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objek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t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koji 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treba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animirati samo malo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pomakne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nakon čega se snima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sledeća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slika i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tako</a:t>
            </a:r>
            <a:r>
              <a:rPr lang="sr-Latn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redom</a:t>
            </a:r>
            <a:r>
              <a:rPr lang="vi-VN" sz="2400" dirty="0" smtClean="0">
                <a:latin typeface="Arial" pitchFamily="34" charset="0"/>
                <a:cs typeface="Arial" pitchFamily="34" charset="0"/>
              </a:rPr>
              <a:t>. </a:t>
            </a:r>
            <a:endParaRPr lang="sr-Latn-RS" sz="24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vi-VN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vi-VN" sz="2400" dirty="0" smtClean="0">
                <a:latin typeface="Arial" pitchFamily="34" charset="0"/>
                <a:cs typeface="Arial" pitchFamily="34" charset="0"/>
              </a:rPr>
            </a:br>
            <a:endParaRPr lang="sr-Latn-R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46.jpeg"/>
          <p:cNvPicPr>
            <a:picLocks noGrp="1" noChangeAspect="1"/>
          </p:cNvPicPr>
          <p:nvPr>
            <p:ph idx="1"/>
          </p:nvPr>
        </p:nvPicPr>
        <p:blipFill>
          <a:blip r:embed="rId2"/>
          <a:srcRect t="16364" r="9091"/>
          <a:stretch>
            <a:fillRect/>
          </a:stretch>
        </p:blipFill>
        <p:spPr>
          <a:xfrm>
            <a:off x="428595" y="285728"/>
            <a:ext cx="3429025" cy="535785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Inhaltsplatzhalter 3" descr="121947.jpeg"/>
          <p:cNvPicPr>
            <a:picLocks noChangeAspect="1"/>
          </p:cNvPicPr>
          <p:nvPr/>
        </p:nvPicPr>
        <p:blipFill>
          <a:blip r:embed="rId3"/>
          <a:srcRect l="17609"/>
          <a:stretch>
            <a:fillRect/>
          </a:stretch>
        </p:blipFill>
        <p:spPr>
          <a:xfrm rot="10800000" flipV="1">
            <a:off x="4071934" y="285728"/>
            <a:ext cx="4643470" cy="536633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7158" y="5929330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Izrada lutaka, nacrt ježa: Ivana Bošnjak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2194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782" y="142853"/>
            <a:ext cx="5095912" cy="382193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85720" y="6211669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zrada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lutak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a: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Eva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Cvijanović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                                               (Izvor: Bonobostudio) 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nhaltsplatzhalter 3" descr="121944.jpeg"/>
          <p:cNvPicPr>
            <a:picLocks noChangeAspect="1"/>
          </p:cNvPicPr>
          <p:nvPr/>
        </p:nvPicPr>
        <p:blipFill>
          <a:blip r:embed="rId3"/>
          <a:srcRect l="38755"/>
          <a:stretch>
            <a:fillRect/>
          </a:stretch>
        </p:blipFill>
        <p:spPr>
          <a:xfrm>
            <a:off x="5643570" y="142852"/>
            <a:ext cx="3143272" cy="3849227"/>
          </a:xfrm>
          <a:prstGeom prst="rect">
            <a:avLst/>
          </a:prstGeom>
        </p:spPr>
      </p:pic>
      <p:pic>
        <p:nvPicPr>
          <p:cNvPr id="10" name="Grafik 9" descr="images (3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4071942"/>
            <a:ext cx="2575082" cy="2071702"/>
          </a:xfrm>
          <a:prstGeom prst="rect">
            <a:avLst/>
          </a:prstGeom>
        </p:spPr>
      </p:pic>
      <p:pic>
        <p:nvPicPr>
          <p:cNvPr id="13" name="Grafik 12" descr="images (5).jpg"/>
          <p:cNvPicPr>
            <a:picLocks noChangeAspect="1"/>
          </p:cNvPicPr>
          <p:nvPr/>
        </p:nvPicPr>
        <p:blipFill>
          <a:blip r:embed="rId5"/>
          <a:srcRect l="33870" t="19390" r="10830" b="3049"/>
          <a:stretch>
            <a:fillRect/>
          </a:stretch>
        </p:blipFill>
        <p:spPr>
          <a:xfrm>
            <a:off x="3214678" y="4071942"/>
            <a:ext cx="2286016" cy="2071702"/>
          </a:xfrm>
          <a:prstGeom prst="rect">
            <a:avLst/>
          </a:prstGeom>
        </p:spPr>
      </p:pic>
      <p:pic>
        <p:nvPicPr>
          <p:cNvPr id="14" name="Grafik 13" descr="Downloa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4071942"/>
            <a:ext cx="3143272" cy="2059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9" name="Grafik 8" descr="1040181-embracing-imperfection-eva-cvijanovi-s-talks-hedgehogs-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01122" cy="578647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85720" y="6072206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Lutka: Ježurka Ježić                          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714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572560" cy="578647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48A-22C4-45AB-A0A2-FF6D31194B2B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285720" y="6072206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itchFamily="34" charset="0"/>
                <a:cs typeface="Arial" pitchFamily="34" charset="0"/>
              </a:rPr>
              <a:t>Lutka: lisica                                                                               (Izvor: Bonobostudio)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1385</Words>
  <Application>Microsoft Office PowerPoint</Application>
  <PresentationFormat>Bildschirmpräsentation (4:3)</PresentationFormat>
  <Paragraphs>240</Paragraphs>
  <Slides>40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  Festivali   Berlinale - Berlin International Film Festival (9/2-19/2/2017) Holland Animation Film Festival (22/3-26/3/2017) KIKI Međunarodni festival dječjeg filma (24/4-28/4/2017) Filmska runda (26/5-28/5/2017)  Zlin Film Festival (26/5-3/6/2017)  VAFI Internacionalni festival animiranog filma djece i mladih (30/5-4/6/2017) Mo&amp;Friese Childrens Shortfilmfestival Hamburg (4/6-11/6/2017) Animafest Zagreb - Svjetski festival animiranog filma (5/6-10/6/2017) Kratki na brzinu – Revija hrvatskih kratkih filmova (6/6-11/6/2017) Festival mediteranskog filma Split (8/6-17/6/2017)  Annecy International Animation Festival (12/6-17/6/2017) Dani hrvatskog filma (16/6-21/6/2017) Palm Springs International ShortFest (20/6-26/6/2017) Fest Anca International Animation Festival (29/6-2/7/2017) Tabor Film Festival (6/7-9/7/2017) Curtas Vila do Conde International Film Festival (8/7-16/7/2017)  Insomnia Festival (13/7-17/7/2017) Giffoni Experience (14/7-22/7/2017) </vt:lpstr>
      <vt:lpstr> Pula Film Festival (15/7-22/7/2017) Supertoon International Animation Festival (16/7-21/7/2017) Anima Mundi International Animation Festival (18/7-30/7/2017) Motovun Film Festival / Buzz@teen (20/7-23/7/2017) Guanajuato International Film Festival (21/7-30/7/2017)  Postira Seaside Film Festival (26/7-30/7/2017) Kinder Film Fest Kyoto (3/8-5/8/2017) Sarajevo Film Festival (11/8-18/8/2017) Anibar International Animation Festival (14/8-20/8/2017) Ljubljana International Short Film Festival (28/8-2/9/2017) Animanima International Animation Festival (5/9-9/9/2017) Fantoche International Animation Film Festival (5/9-10/9/2017) Kinookus Food Film Festival (7/9-10/9/2017) World Festival of Animated Film, Varna (13/9-17/9/2017) Ottawa International Animation Festival (20/9-24/9/2017) Linoleum International Festival of Contemporary Animation &amp; Media-art (28/9-1/10/2017) New York Film Festival (28/9-15/10/2017)  Carrousel international du film de Rimouski (1/10-8/10/2017)     </vt:lpstr>
      <vt:lpstr> Balkanima European Animated Film Festival (3/10-7/10/2017) BFI London Film Festival (4/10-15/10/2017)  Festival du nouveaux cinema Montreal (4/10-15/10/2017) Stoptrik International Film Festival (5/10-8/10/2017) Tofuzi International Animated Film Festival (5/10-7/10/2017) Animatou International Animation Film Festival (6/10-14/10/2017) St. John's International Women's Film &amp; Video Festival (18/10-22/10/2017) Valladolid International Film Festival (21/10-28/10/2017)  Banjaluka International Animated Film Festival (23/10-28/10/2017)  Uppsala International Short Film Festival (23/10-29/10/2017) Chicago International Children's Film Festival (27/10-5/11/2017)  Multivision Festival, St. Petersburg (28/10-2/11/2017) Eastern Neighbours Film Festival, Den Haag (1/11-5/11/2017) New Chitose Airport International Animation Festival (2/11-5/11/2017) Taipei Golden Horse International Film Festival (3/11-24/11/2017) Etiuda&amp;Anima International Film Festival (21/11-26/11/2017) PÖFF Shorts, Tallinn (21/11-26/11/2017) Sommets du cinema d'animation Montreal (22/11-26/11/2017)    </vt:lpstr>
      <vt:lpstr>Anilogue International Animation Festival (29/11-3/12/2017) Ajyal Youth Film Festival, Doha (29/11-4/12/2017) London International Animation Festival (1/12-10/12/2017)  Olympia International Film Festival (2/12-9/12/2017) Animateka International Animated Film Festival (4/12-10/12/2017) Piccolo Festival dell’Animazione (11/12-29/12/2017) Winter Apricots International Film Festival, Prilep (15/12-16/12/2017) Shortz International video and film festival, Novi Sad (21/12-22/12/2017) Flickerfest International Short Film Festival (12/1-21/1/2018)  Sundance Film Festival (18/1-28/1/2018) Göteborg Film Festival (26/1-5/2/2017) Clermont-Ferrand International Short Film Festival (2/2-10/2/2018) Victoria Film Festival (2/2-11/2/2018) ANIMA - Brussels Animation Festival (9/2-18/2/2018) Portland International Film Festival (15/2-1/3/2018) Rendez-vous Québec Cinéma, Montreal (21/2-3/3/2018) FIFEM Festival International du film pour enfants, Montreal (3/3-11/3/2018) Tricky Women International Animation Film Festival (7/3-11/3/2018)      </vt:lpstr>
      <vt:lpstr> Monstra - Lisbon Animated Film Festival (8/3-18/3/2018) Festival Regard - Saguenay International Short Film Festival (14/3-18/3/2018) Vilnius International Film Festival (15/3-29/3/2018) GLAS Animation Festival (22/3-25/3/2018) Aspen ShortsFest, USA (3/4-8/4/2018)  Bosnian-Herzegovinian Film Festival, New York (11/4-14/4/2018) Flatpack Film Festival (13/4-22/4/2018) Filmfest Dresden (17/4-22/4/2018) Prokuplje Film Festival (16/5-20/5/2018) Yorkton Film Festival (24/5-27/5/2018) REDCAT International Children's Film Festival (26/5-10/6/2018) Countryside Animafest Cyprus (19/7-21/7/2018)  Novi val festival (7/9-8/9/2018) Animator Fest – European Youth Festival of Animated Film (12/9-16/9/2018) Festival Stop Motion Montreal (14/9-16/9/2018) Biennial of Animation Bratislava (8/10-12/10/2018) Primanima World Festival of First Animations (24/10-27/10/2018) Porto/Post/Doc: Film &amp; Media Festival (24/11-2/12/2018)   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Windows-Benutzer</dc:creator>
  <cp:lastModifiedBy>Windows-Benutzer</cp:lastModifiedBy>
  <cp:revision>91</cp:revision>
  <dcterms:created xsi:type="dcterms:W3CDTF">2018-11-06T19:13:10Z</dcterms:created>
  <dcterms:modified xsi:type="dcterms:W3CDTF">2018-11-08T20:55:27Z</dcterms:modified>
</cp:coreProperties>
</file>